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60" r:id="rId4"/>
    <p:sldId id="261" r:id="rId5"/>
    <p:sldId id="262" r:id="rId6"/>
    <p:sldId id="263" r:id="rId7"/>
    <p:sldId id="264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302" r:id="rId16"/>
    <p:sldId id="303" r:id="rId17"/>
    <p:sldId id="310" r:id="rId18"/>
    <p:sldId id="312" r:id="rId19"/>
    <p:sldId id="309" r:id="rId20"/>
    <p:sldId id="259" r:id="rId21"/>
    <p:sldId id="256" r:id="rId22"/>
    <p:sldId id="257" r:id="rId23"/>
    <p:sldId id="30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9" y="2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E11D-9927-46D7-A83D-937449C86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675BB-BB9F-4598-B4B3-DBAD32560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72728-FBD0-46BB-BAE5-C93B85C3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F0FD4-11A8-4F79-B7DB-1D76BB64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7C403-563F-4DAA-88DD-0AF8AF13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30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A099-55F0-480A-853B-F871837E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E4F6C-1BB1-4914-B481-2BE97852D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85633-A875-4C1F-9049-2D8FF36C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F6281-3546-41D5-A3AD-632CE38C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3BA1-BEF9-4298-A521-E5316910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74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4064A-1D1B-48FF-A1E6-9F137E34C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04155-79FC-4362-A155-4087DE95A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ADDF-BB73-4D9C-ABBD-DFFA1389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4A9C-E0B0-4CFC-A0D7-6DFC623D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B55C0-53E3-48FF-8D4B-3596AE2F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255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570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741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095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751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48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020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753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074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8AEC-C88C-4D79-ACFE-C465DA62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741-3034-4E30-8254-CF5ADA2AF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38A7A-5871-4A98-9F36-034DEACE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762A9-0315-474E-B6E4-2299D4A6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87DFD-7349-4B3E-BFD9-35258F09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448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740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055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83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5A6D-E591-4187-967B-792AD776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EC62E-0C6C-4D58-898F-FB96D5CA2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B62DD-79BE-42F0-A6BC-0BE69471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4F811-D940-449B-A53E-EE087307C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5FB00-B303-4FC7-955D-0CE1683C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23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1871-C8C1-4B2A-A79A-3A5C6292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067B7-A58E-4BAF-B154-27C44F135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85D0D-FDBC-4075-AF01-B0E3501EE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01FE9-B892-4D9B-B405-286C8538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8ABD4-6F3A-40F8-86BD-6DE599849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224D0-3520-4D16-8E7A-6BEDE7E6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1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AC90-F04C-45E3-AD04-FFEB491F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D8517-3154-45DC-9DAE-512C76873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95D5D-220A-49D8-AE08-9103239FB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6A0-8D59-47DD-B58A-1BF646224E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8537A-B098-4959-BC53-343BF8584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8B5B08-5177-4B93-A311-D2B47CAF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1AA12-B1E8-47BE-AC6B-71DF0CCB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4E8B5-EF71-4062-8EF0-D4CE211A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4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DC11-8C12-41B5-8D66-E63F0470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10D1D-58FF-4218-BBE1-823C3A11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46C95-5F46-4CAA-9CEE-0A7E3654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9747F-64F8-4B14-A1AA-60C4584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33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C0E6F-2FA7-4241-BA07-9494A267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705BD-E5F9-44AC-B693-79BE8B82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3A2AC-2FDF-4D27-B70E-EF7BF3CD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04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60E8-96BC-4D0A-9BBB-5E676D1F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6E843-A2B5-45D2-8885-BA752692A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9E0B6-51B1-4069-A01D-E86EC9946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762DF-30F0-4CDA-A361-8B4DCC27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1E7FB-C5BF-4D47-AF0D-C22F5667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83F84-FADB-4823-87A9-96BD59CF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19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EDEA-B1B0-462D-9F9A-5D230146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E8A4A-97D2-492C-B9E9-EE38E4A4A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868FF-8FFD-4A09-AC91-12B9CA5A2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59EB3-4781-4FBF-B4BC-D1F30593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A277D-03C7-436E-A084-919BED16A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B7851-41A3-4AC8-9BF7-3249A7DB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06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76162-23DC-4703-9EE1-5FE3044E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10E89-3314-4BF2-9B7C-24D289E9A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1829D-16C8-40BA-8D34-634B5238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7B469-6080-47EB-9591-4BE5CD733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F496E-8A8E-45A8-A912-08A1C903C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09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4BC5-CA58-4626-919B-1474BCD068B2}" type="datetimeFigureOut">
              <a:rPr lang="en-IN" smtClean="0"/>
              <a:t>06-03-2020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773DD-10C6-46AF-AD48-C6CA50683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011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2AAB-5635-4235-98C8-88DAA4D5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3044B-4154-4F75-9F9B-79DB54FDE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4920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9E07-802A-4856-BE5F-AC9E56F8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473B25-9453-44A0-B408-28418E115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338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8C8C-AAF3-4A9E-B79B-EB2BC721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2B16B-B33A-44B7-BC3D-EE229520C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534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274E-B6AF-46EF-8E4F-3A1617D5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0851E0-7029-4250-9733-4CFB0A147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790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610B-08B5-432E-833D-64145B27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56BF9-3D38-41F1-859A-FEFE9C59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47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F235-72DD-4143-AEE2-159E3F88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77437-4C7B-446C-B8D7-D66612869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286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863D-61A4-4B37-8FEA-DA7303CE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77476-F4DC-4E93-9F02-E6B678E9F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136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B692-C982-4511-AFCB-E603E8D9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3F9AD-F241-4B57-93DD-7F48F087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28A69-D143-4327-9923-C181EB51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FE0B5-AD0A-4B79-BF5A-501BB15AC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3" y="63360"/>
            <a:ext cx="10953945" cy="6686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A48954-EA48-46A5-9659-DA5589499878}"/>
              </a:ext>
            </a:extLst>
          </p:cNvPr>
          <p:cNvSpPr/>
          <p:nvPr/>
        </p:nvSpPr>
        <p:spPr>
          <a:xfrm>
            <a:off x="-76298" y="681037"/>
            <a:ext cx="97616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i="1" cap="none" spc="0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entury Gothic" panose="020B0502020202090204" pitchFamily="34" charset="0"/>
              </a:rPr>
              <a:t>Coplanar Concurrent forces</a:t>
            </a:r>
          </a:p>
        </p:txBody>
      </p:sp>
      <p:sp useBgFill="1">
        <p:nvSpPr>
          <p:cNvPr id="9" name="Content Placeholder 2">
            <a:extLst>
              <a:ext uri="{FF2B5EF4-FFF2-40B4-BE49-F238E27FC236}">
                <a16:creationId xmlns:a16="http://schemas.microsoft.com/office/drawing/2014/main" id="{1725AE6B-EB52-4B25-8D17-08D9FBDCD0D1}"/>
              </a:ext>
            </a:extLst>
          </p:cNvPr>
          <p:cNvSpPr txBox="1">
            <a:spLocks/>
          </p:cNvSpPr>
          <p:nvPr/>
        </p:nvSpPr>
        <p:spPr>
          <a:xfrm>
            <a:off x="838200" y="1652587"/>
            <a:ext cx="10785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chemeClr val="bg1"/>
                </a:solidFill>
                <a:latin typeface="Century Gothic" panose="020B0502020202090204" pitchFamily="34" charset="0"/>
              </a:rPr>
              <a:t>A force system is said to be Coplanar and Concurrent , if the lines of action of all the forces lie in one plane and intersect at a common point</a:t>
            </a:r>
          </a:p>
        </p:txBody>
      </p:sp>
      <p:pic>
        <p:nvPicPr>
          <p:cNvPr id="10" name="Picture 2" descr="Image result for coplanar concurrent forces">
            <a:extLst>
              <a:ext uri="{FF2B5EF4-FFF2-40B4-BE49-F238E27FC236}">
                <a16:creationId xmlns:a16="http://schemas.microsoft.com/office/drawing/2014/main" id="{87639128-ACA5-4E11-875F-62DFA9C33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47"/>
          <a:stretch/>
        </p:blipFill>
        <p:spPr bwMode="auto">
          <a:xfrm>
            <a:off x="3999273" y="2886183"/>
            <a:ext cx="3307333" cy="28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30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B692-C982-4511-AFCB-E603E8D9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3F9AD-F241-4B57-93DD-7F48F087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28A69-D143-4327-9923-C181EB51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FE0B5-AD0A-4B79-BF5A-501BB15AC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6" y="63360"/>
            <a:ext cx="10972800" cy="6705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A48954-EA48-46A5-9659-DA5589499878}"/>
              </a:ext>
            </a:extLst>
          </p:cNvPr>
          <p:cNvSpPr/>
          <p:nvPr/>
        </p:nvSpPr>
        <p:spPr>
          <a:xfrm>
            <a:off x="1045492" y="526257"/>
            <a:ext cx="97616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i="1" cap="none" spc="0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entury Gothic" panose="020B0502020202090204" pitchFamily="34" charset="0"/>
              </a:rPr>
              <a:t>Non Coplanar Concurrent forces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874996-2106-40D1-A1A5-F93642FB6E5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3985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90204" pitchFamily="34" charset="0"/>
              </a:rPr>
              <a:t>A force system is said to be Non-coplanar and Concurrent , if the lines of action of all the forces lie different plane and intersect at a common point.</a:t>
            </a:r>
          </a:p>
          <a:p>
            <a:pPr algn="ctr"/>
            <a:endParaRPr lang="en-US" dirty="0">
              <a:solidFill>
                <a:schemeClr val="bg1"/>
              </a:solidFill>
              <a:latin typeface="Century Gothic" panose="020B0502020202090204" pitchFamily="34" charset="0"/>
            </a:endParaRPr>
          </a:p>
        </p:txBody>
      </p:sp>
      <p:pic>
        <p:nvPicPr>
          <p:cNvPr id="12" name="Picture 4" descr="Image result for noncoplanar concurrent forces">
            <a:extLst>
              <a:ext uri="{FF2B5EF4-FFF2-40B4-BE49-F238E27FC236}">
                <a16:creationId xmlns:a16="http://schemas.microsoft.com/office/drawing/2014/main" id="{3D411397-A0B3-44BF-94F7-08967652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3"/>
          <a:stretch/>
        </p:blipFill>
        <p:spPr bwMode="auto">
          <a:xfrm>
            <a:off x="4020557" y="3193330"/>
            <a:ext cx="403383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3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22E51-EF3F-4B62-B2D8-3DFBB23368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3962" y="228600"/>
                <a:ext cx="11514188" cy="6296025"/>
              </a:xfrm>
            </p:spPr>
            <p:txBody>
              <a:bodyPr>
                <a:normAutofit fontScale="92500" lnSpcReduction="10000"/>
              </a:bodyPr>
              <a:lstStyle/>
              <a:p>
                <a:pPr lvl="7"/>
                <a:r>
                  <a:rPr lang="en-US" sz="2800" dirty="0">
                    <a:latin typeface="Century Gothic" panose="020B0502020202090204" pitchFamily="34" charset="0"/>
                  </a:rPr>
                  <a:t>Determine the magnitude and direction of the resultant.	</a:t>
                </a:r>
              </a:p>
              <a:p>
                <a:pPr marL="3200400" lvl="7" indent="0">
                  <a:buNone/>
                </a:pPr>
                <a:r>
                  <a:rPr lang="en-US" sz="2800" dirty="0">
                    <a:latin typeface="Century Gothic" panose="020B0502020202090204" pitchFamily="34" charset="0"/>
                  </a:rPr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=65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=70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b="0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:r>
                  <a:rPr lang="en-US" sz="2800" dirty="0">
                    <a:latin typeface="Century Gothic" panose="020B0502020202090204" pitchFamily="34" charset="0"/>
                  </a:rPr>
                  <a:t>Cartesian vectors will be,</a:t>
                </a:r>
              </a:p>
              <a:p>
                <a:pPr marL="3200400" lvl="7" indent="0">
                  <a:buNone/>
                </a:pPr>
                <a:r>
                  <a:rPr lang="en-US" sz="280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=50(cos(30)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⁡(30)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= 43.30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25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endParaRPr lang="en-US" sz="2800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:r>
                  <a:rPr lang="en-US" sz="280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=65(-cos(45)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−45.96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45.96</m:t>
                    </m:r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endParaRPr lang="en-US" sz="2800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:r>
                  <a:rPr lang="en-US" sz="280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=70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endParaRPr lang="en-US" sz="2800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:r>
                  <a:rPr lang="en-US" sz="2800" dirty="0">
                    <a:latin typeface="Century Gothic" panose="020B0502020202090204" pitchFamily="34" charset="0"/>
                  </a:rPr>
                  <a:t>Resultant is given by cartesian vector addition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800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800" i="1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entury Gothic" panose="020B0502020202090204" pitchFamily="34" charset="0"/>
                  </a:rPr>
                  <a:t>=</a:t>
                </a:r>
                <a:r>
                  <a:rPr lang="en-US" sz="280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43.30−45.96+70</m:t>
                        </m:r>
                      </m:e>
                    </m:d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−45.96</m:t>
                        </m:r>
                      </m:e>
                    </m:d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endParaRPr lang="en-US" sz="2800" i="1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67.34</m:t>
                    </m:r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70.96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 N</a:t>
                </a:r>
              </a:p>
              <a:p>
                <a:pPr marL="3200400" lvl="7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0" dirty="0" smtClean="0">
                                    <a:latin typeface="Cambria Math" panose="02040503050406030204" pitchFamily="18" charset="0"/>
                                  </a:rPr>
                                  <m:t>67.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e>
                            </m:d>
                          </m:e>
                          <m:sup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0" dirty="0" smtClean="0">
                                    <a:latin typeface="Cambria Math" panose="02040503050406030204" pitchFamily="18" charset="0"/>
                                  </a:rPr>
                                  <m:t>−70.96</m:t>
                                </m:r>
                              </m:e>
                            </m:d>
                          </m:e>
                          <m:sup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𝟗𝟕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𝟖𝟐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sz="2800" b="1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:endParaRPr lang="en-US" sz="2800" b="1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:r>
                  <a:rPr lang="el-GR" sz="2800" dirty="0">
                    <a:latin typeface="Century Gothic" panose="020B0502020202090204" pitchFamily="34" charset="0"/>
                  </a:rPr>
                  <a:t>θ</a:t>
                </a:r>
                <a:r>
                  <a:rPr lang="en-US" sz="2800" dirty="0">
                    <a:latin typeface="Century Gothic" panose="020B050202020209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𝑐𝑜𝑚𝑝𝑜𝑛𝑒𝑛𝑡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𝑐𝑜𝑚𝑝𝑜𝑛𝑒𝑛𝑡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−70.96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67.34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Century Gothic" panose="020B050202020209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𝟒𝟔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dirty="0">
                  <a:latin typeface="Century Gothic" panose="020B0502020202090204" pitchFamily="34" charset="0"/>
                </a:endParaRPr>
              </a:p>
              <a:p>
                <a:pPr marL="3200400" lvl="7" indent="0">
                  <a:buNone/>
                </a:pPr>
                <a:r>
                  <a:rPr lang="en-US" dirty="0"/>
                  <a:t>		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22E51-EF3F-4B62-B2D8-3DFBB2336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962" y="228600"/>
                <a:ext cx="11514188" cy="6296025"/>
              </a:xfrm>
              <a:blipFill>
                <a:blip r:embed="rId2"/>
                <a:stretch>
                  <a:fillRect t="-22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4661548-74EF-4592-86FC-4F9BE0DA52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99" b="51268"/>
          <a:stretch/>
        </p:blipFill>
        <p:spPr>
          <a:xfrm>
            <a:off x="127513" y="814387"/>
            <a:ext cx="3320537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3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9810F-203E-467C-8D85-14538B3458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0025" y="247650"/>
                <a:ext cx="11658600" cy="6276975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=43.30+70−45.96=67.34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=−25−45.96=−70.96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dirty="0">
                                    <a:latin typeface="Century Gothic" panose="020B0502020202090204" pitchFamily="34" charset="0"/>
                                  </a:rPr>
                                  <m:t>∑ 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dirty="0">
                                    <a:latin typeface="Century Gothic" panose="020B0502020202090204" pitchFamily="34" charset="0"/>
                                  </a:rPr>
                                  <m:t>∑ 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entury Gothic" panose="020B0502020202090204" pitchFamily="34" charset="0"/>
                                  </a:rPr>
                                  <m:t>67.34</m:t>
                                </m:r>
                              </m:e>
                            </m:d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latin typeface="Century Gothic" panose="020B0502020202090204" pitchFamily="34" charset="0"/>
                                  </a:rPr>
                                  <m:t>−70.96</m:t>
                                </m:r>
                              </m:e>
                            </m:d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𝟗𝟕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l-GR" dirty="0">
                    <a:latin typeface="Century Gothic" panose="020B0502020202090204" pitchFamily="34" charset="0"/>
                  </a:rPr>
                  <a:t>θ</a:t>
                </a:r>
                <a:r>
                  <a:rPr lang="en-US" dirty="0">
                    <a:latin typeface="Century Gothic" panose="020B050202020209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dirty="0">
                                    <a:latin typeface="Century Gothic" panose="020B0502020202090204" pitchFamily="34" charset="0"/>
                                  </a:rPr>
                                  <m:t>∑ 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dirty="0">
                                    <a:latin typeface="Century Gothic" panose="020B0502020202090204" pitchFamily="34" charset="0"/>
                                  </a:rPr>
                                  <m:t>∑ 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−70.96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67.3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𝟒𝟔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b="0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29810F-203E-467C-8D85-14538B3458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025" y="247650"/>
                <a:ext cx="11658600" cy="6276975"/>
              </a:xfrm>
              <a:blipFill>
                <a:blip r:embed="rId2"/>
                <a:stretch>
                  <a:fillRect l="-10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3369CA-4DD2-45BD-8E01-F1E71283D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6512" b="6512"/>
          <a:stretch/>
        </p:blipFill>
        <p:spPr>
          <a:xfrm>
            <a:off x="3419475" y="201436"/>
            <a:ext cx="5665787" cy="300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2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7D23-4B56-4C67-955C-BFDFA9A3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263CF-DD16-441B-ADC5-742AFF659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252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755E63-E83D-42A6-83F0-5A1892F9B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0025" y="114300"/>
                <a:ext cx="11734800" cy="65722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                                            </a:t>
                </a:r>
                <a:r>
                  <a:rPr lang="en-US" b="1" dirty="0">
                    <a:latin typeface="Century Gothic" panose="020B0502020202090204" pitchFamily="34" charset="0"/>
                  </a:rPr>
                  <a:t>Step 1: Find the Position vectors and Unit Vector 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entury Gothic" panose="020B0502020202090204" pitchFamily="34" charset="0"/>
                  </a:rPr>
                  <a:t>				along each force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Position vector of A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−0.75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                                             Position vector of B = 1.532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1.286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2cos(40)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2sin(40)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=0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Position vector of C= 2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1.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1.532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2.036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i="1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entury Gothic" panose="020B0502020202090204" pitchFamily="34" charset="0"/>
                  </a:rPr>
                  <a:t>				</a:t>
                </a:r>
                <a:r>
                  <a:rPr lang="en-US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.532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2.036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= 3.936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0.389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−0.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517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−0.762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2.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</m:ac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2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0.25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= 3.614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553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−0.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069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−0.830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755E63-E83D-42A6-83F0-5A1892F9B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025" y="114300"/>
                <a:ext cx="11734800" cy="6572250"/>
              </a:xfrm>
              <a:blipFill>
                <a:blip r:embed="rId2"/>
                <a:stretch>
                  <a:fillRect t="-21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BBE8613-D57E-4210-BC27-1C11367F67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7" t="12437" r="42888" b="25894"/>
          <a:stretch/>
        </p:blipFill>
        <p:spPr>
          <a:xfrm>
            <a:off x="0" y="0"/>
            <a:ext cx="34099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12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755E63-E83D-42A6-83F0-5A1892F9B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0025" y="114300"/>
                <a:ext cx="11734800" cy="65722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                                            </a:t>
                </a:r>
                <a:r>
                  <a:rPr lang="en-US" b="1" dirty="0">
                    <a:latin typeface="Century Gothic" panose="020B0502020202090204" pitchFamily="34" charset="0"/>
                  </a:rPr>
                  <a:t>Step 2: Force in Cartesian form</a:t>
                </a:r>
                <a:r>
                  <a:rPr lang="en-US" dirty="0">
                    <a:latin typeface="Century Gothic" panose="020B0502020202090204" pitchFamily="34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250(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0.389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−0.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517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−0.762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)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7.3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+129.3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−190.7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          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553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−0.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069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−0.830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)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𝐴𝑐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221.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−27.6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−332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</a:t>
                </a:r>
                <a:r>
                  <a:rPr lang="en-US" b="1" dirty="0">
                    <a:latin typeface="Century Gothic" panose="020B0502020202090204" pitchFamily="34" charset="0"/>
                  </a:rPr>
                  <a:t>Step 3: Calculation of Resultant 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entury Gothic" panose="020B0502020202090204" pitchFamily="34" charset="0"/>
                  </a:rPr>
                  <a:t>				</a:t>
                </a:r>
                <a:r>
                  <a:rPr lang="en-US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</m:oMath>
                </a14:m>
                <a:endParaRPr lang="en-US" b="1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Century Gothic" panose="020B0502020202090204" pitchFamily="34" charset="0"/>
                  </a:rPr>
                  <a:t>				</a:t>
                </a:r>
                <a:r>
                  <a:rPr lang="en-US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18.5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+101.7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−522.7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			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318.5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101.7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522.7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=</a:t>
                </a:r>
                <a:r>
                  <a:rPr lang="en-US" u="sng" dirty="0">
                    <a:latin typeface="Century Gothic" panose="020B0502020202090204" pitchFamily="34" charset="0"/>
                  </a:rPr>
                  <a:t>620.48N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Angle w.r.t x-axis= </a:t>
                </a:r>
                <a:r>
                  <a:rPr lang="el-GR" dirty="0">
                    <a:latin typeface="Century Gothic" panose="020B0502020202090204" pitchFamily="34" charset="0"/>
                  </a:rPr>
                  <a:t>α</a:t>
                </a:r>
                <a:r>
                  <a:rPr lang="en-US" dirty="0">
                    <a:latin typeface="Century Gothic" panose="020B0502020202090204" pitchFamily="34" charset="0"/>
                  </a:rPr>
                  <a:t>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𝑐𝑜𝑚𝑝𝑜𝑛𝑒𝑛𝑡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318.5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620.48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b="1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Angle w.r.t y-axis= </a:t>
                </a:r>
                <a:r>
                  <a:rPr lang="el-GR" dirty="0">
                    <a:latin typeface="Century Gothic" panose="020B0502020202090204" pitchFamily="34" charset="0"/>
                  </a:rPr>
                  <a:t>β</a:t>
                </a:r>
                <a:r>
                  <a:rPr lang="en-US" dirty="0">
                    <a:latin typeface="Century Gothic" panose="020B0502020202090204" pitchFamily="34" charset="0"/>
                  </a:rPr>
                  <a:t>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𝑐𝑜𝑚𝑝𝑜𝑛𝑒𝑛𝑡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101.7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620.48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𝟓𝟔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b="1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90204" pitchFamily="34" charset="0"/>
                  </a:rPr>
                  <a:t>Angle w.r.t z-axis= </a:t>
                </a:r>
                <a:r>
                  <a:rPr lang="el-GR" dirty="0">
                    <a:latin typeface="Century Gothic" panose="020B0502020202090204" pitchFamily="34" charset="0"/>
                  </a:rPr>
                  <a:t>γ</a:t>
                </a:r>
                <a:r>
                  <a:rPr lang="en-US" dirty="0">
                    <a:latin typeface="Century Gothic" panose="020B0502020202090204" pitchFamily="34" charset="0"/>
                  </a:rPr>
                  <a:t>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𝑐𝑜𝑚𝑝𝑜𝑛𝑒𝑛𝑡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−522.7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620.48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latin typeface="Century Gothic" panose="020B0502020202090204" pitchFamily="34" charset="0"/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𝟏𝟒𝟕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𝟑𝟗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b="1" dirty="0">
                  <a:latin typeface="Century Gothic" panose="020B050202020209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755E63-E83D-42A6-83F0-5A1892F9B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025" y="114300"/>
                <a:ext cx="11734800" cy="6572250"/>
              </a:xfrm>
              <a:blipFill>
                <a:blip r:embed="rId2"/>
                <a:stretch>
                  <a:fillRect l="-1091" t="-2412" r="-8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BBE8613-D57E-4210-BC27-1C11367F67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7" t="12437" r="42888" b="25894"/>
          <a:stretch/>
        </p:blipFill>
        <p:spPr>
          <a:xfrm>
            <a:off x="200025" y="114300"/>
            <a:ext cx="34099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7386-D495-4580-BB07-DECEC8BF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5E788-A18A-428C-94EC-513E00F97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153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1352-3A5E-4985-ADD3-87A46063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731C2-F8D8-4D28-9799-3D13895B1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171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8579-85D5-4A0E-8762-7AFC3452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B3969-D4A2-491D-A448-28BC31DBC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427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DED6-0CDA-4298-A81A-154C8C60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4A6C1-EC68-4AE4-A104-AA4797CFC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034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54D32-7BF5-4C36-8F9E-106EDAA43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290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01F5-8EA7-41C4-97BF-9A0C2B6D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F04E64-CF82-43D1-BA79-5AB54772B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886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5E19-8A54-47BE-9E93-F62F1BBF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E34A9-852A-4680-B57A-58178009E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026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55A7-3885-4D3E-BE43-4B285F5D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923FF-68B7-46CA-A409-388CD1A8A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52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8849D-E544-49FA-BACC-697EBD1AB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54" y="2358875"/>
            <a:ext cx="26289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48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580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Century Gothic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Dhongadi</dc:creator>
  <cp:lastModifiedBy>Venkatesh Dhongadi</cp:lastModifiedBy>
  <cp:revision>12</cp:revision>
  <dcterms:created xsi:type="dcterms:W3CDTF">2020-03-05T13:56:51Z</dcterms:created>
  <dcterms:modified xsi:type="dcterms:W3CDTF">2020-03-05T19:28:52Z</dcterms:modified>
</cp:coreProperties>
</file>